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9" r:id="rId7"/>
    <p:sldId id="286" r:id="rId8"/>
    <p:sldId id="257" r:id="rId9"/>
    <p:sldId id="258" r:id="rId10"/>
    <p:sldId id="259" r:id="rId11"/>
    <p:sldId id="261" r:id="rId12"/>
    <p:sldId id="262" r:id="rId13"/>
    <p:sldId id="263" r:id="rId14"/>
    <p:sldId id="264" r:id="rId15"/>
    <p:sldId id="265" r:id="rId16"/>
    <p:sldId id="266" r:id="rId17"/>
    <p:sldId id="260" r:id="rId18"/>
    <p:sldId id="268" r:id="rId19"/>
    <p:sldId id="267" r:id="rId20"/>
    <p:sldId id="285" r:id="rId21"/>
    <p:sldId id="270" r:id="rId22"/>
    <p:sldId id="273" r:id="rId23"/>
    <p:sldId id="271" r:id="rId24"/>
    <p:sldId id="274" r:id="rId25"/>
    <p:sldId id="310" r:id="rId26"/>
    <p:sldId id="311" r:id="rId27"/>
    <p:sldId id="282" r:id="rId28"/>
    <p:sldId id="287" r:id="rId29"/>
    <p:sldId id="289" r:id="rId30"/>
    <p:sldId id="288" r:id="rId31"/>
    <p:sldId id="290" r:id="rId32"/>
    <p:sldId id="312" r:id="rId33"/>
    <p:sldId id="314" r:id="rId34"/>
    <p:sldId id="269" r:id="rId35"/>
    <p:sldId id="313" r:id="rId36"/>
    <p:sldId id="280" r:id="rId37"/>
    <p:sldId id="281" r:id="rId38"/>
    <p:sldId id="283" r:id="rId39"/>
    <p:sldId id="284" r:id="rId40"/>
    <p:sldId id="315" r:id="rId41"/>
    <p:sldId id="316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60"/>
  </p:normalViewPr>
  <p:slideViewPr>
    <p:cSldViewPr snapToGrid="0">
      <p:cViewPr varScale="1">
        <p:scale>
          <a:sx n="93" d="100"/>
          <a:sy n="93" d="100"/>
        </p:scale>
        <p:origin x="7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8.jpeg>
</file>

<file path=ppt/media/image2.jpeg>
</file>

<file path=ppt/media/image21.png>
</file>

<file path=ppt/media/image23.png>
</file>

<file path=ppt/media/image27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FDAF5-D2F2-4A6A-9A50-DC91D1863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56D40-4705-4578-AA3A-8B42F71503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F79BF-D596-48EB-8B12-66F2F330A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D34AB-FC8A-4E4A-A365-B42FDEE75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158D5-7A90-4721-962A-E8052A7B7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196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0C52-7319-48EB-8DED-4B0CB9F62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94B62C-9E37-4D5F-B3F3-7990651FC0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17DF8-90D2-4FCE-B7C6-87CE21212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45B15A-B0CD-4662-A756-A3FDDA272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5223F-BA13-470A-8484-3535141FC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4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83AB5F-FB0B-413D-AE2F-0074223646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830F59-8035-484F-B827-53D49B3FDD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41A15-B431-48B9-A932-A3CF304F2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B69F4-5156-4FE4-A4BD-328F9FA73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F519C-2A91-4909-B66E-1E0692697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57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D7EB2-FA6C-4C01-A871-FEB0DB90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77ADA-3F64-4637-95D6-26B87CE9C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2D4BD-9B12-4DA4-A6C9-E0C7B0167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3AF32-E973-4E87-976E-CD59294B4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C7B39-28F5-4F0C-942F-29DC9A82B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15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499C0-AAD6-484A-918C-5F008DDED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55191-551E-47CF-86AA-7B88D665A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3BD93-7BD7-432F-A281-3D7B2249F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E13E2-409F-499F-A296-4F76746CA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D3438-B4B3-4297-BE45-259350188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263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1F81A-6F70-468F-A254-B9E0947CD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3FE9E-4A1B-4E61-B498-B94D6601F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A8BF53-5773-4E04-9B1A-28917201E7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4101A-9071-4520-B012-2E422DAD1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3CE733-1C66-4A0A-8B1A-FEC1E5CBC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127FDE-7332-4539-BD42-91D87C2F5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441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90AEC-1979-4F0A-AC8C-ACFE5A5A0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5BB0DB-50B7-45EF-BFBC-8F416335F1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8B93BB-6241-4D83-8752-215645807E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D3EB5D-1774-42B2-9016-A9813DD0C5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A40DFC-50DD-4CB8-9BDF-A8C1EBD029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20EE13-221A-487A-B1D5-2FA0FD082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1C0FFB-404C-4AEF-8D09-CD43D56E9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979194-A558-459C-803F-29B3906F7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009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D4940-2729-4DC6-9BCB-7F945A1D9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D9A322-37E6-4D28-AC02-877BF1C96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73C17-F289-4F69-B681-FEDF3865C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55F7C-28C2-4D9F-97AC-A0F960D4C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42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BB576F-80DD-4B0F-819D-5EE34C329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2E4BF7-7FDB-44E0-BD52-93AD170E9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9B3719-659C-42BC-958B-83C16CCEF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8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5BD55-134D-4C03-9E13-47BBBE8E4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011C-F340-4C32-97E1-4051D8AD7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F0CEEE-E747-41DE-BBFC-D010C54903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085240-E02C-49D9-AA54-EF9AA1672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84E0DE-91F6-4A8E-93E7-6BB3EA132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18E7C-1351-4CF0-A582-E644A5759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82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A5E15-132B-4F99-A529-9BF87F30C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508F1C-0A56-4E55-9DA2-6C7122291E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EC7C3E-2AAB-4C77-92F8-18B501FAF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8810D3-D38C-4940-BF2D-4BF98BC7C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87CB7F-55DC-4620-9AEF-4F8C31CC1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B74838-2670-4B5E-8874-7BAEE9CFC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17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0F4913-D812-406B-B607-05936E6C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BFED8F-4EC8-4D37-9A23-B58DC1593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F57A2-C5C9-4E96-9BF1-2393E0821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AE52F-B24C-4BC7-8003-5F9CF086ED48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D8A7E-CFDF-436A-8405-1A5CB361A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F9DA3-6D21-47B1-8F39-762815AD99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D00882-420D-446F-B065-6675A463A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757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demo.allennlp.org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gpt3demo.com/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1AFF7-A259-4627-80E4-82FB1B8FFB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5000" dirty="0"/>
              <a:t>Foundation Models in</a:t>
            </a:r>
            <a:br>
              <a:rPr lang="en-US" sz="5000" dirty="0"/>
            </a:br>
            <a:r>
              <a:rPr lang="en-US" sz="5000" dirty="0"/>
              <a:t>Natural Language 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DD05A-FB6F-45FE-B54C-3D46462E7D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/>
              <a:t>Yadollah Yaghoobzadeh</a:t>
            </a:r>
          </a:p>
          <a:p>
            <a:pPr algn="l"/>
            <a:r>
              <a:rPr lang="en-US" sz="2000" dirty="0"/>
              <a:t>Fall 2021</a:t>
            </a:r>
          </a:p>
          <a:p>
            <a:pPr algn="l"/>
            <a:endParaRPr lang="en-US" sz="2000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170" name="Picture 2" descr="Image for post">
            <a:extLst>
              <a:ext uri="{FF2B5EF4-FFF2-40B4-BE49-F238E27FC236}">
                <a16:creationId xmlns:a16="http://schemas.microsoft.com/office/drawing/2014/main" id="{C1ACC379-2453-4904-813C-B456B9E4E3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59" r="12668" b="1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DC98B3-8C75-6045-A2BD-FDE25B7B5169}"/>
              </a:ext>
            </a:extLst>
          </p:cNvPr>
          <p:cNvSpPr txBox="1"/>
          <p:nvPr/>
        </p:nvSpPr>
        <p:spPr>
          <a:xfrm>
            <a:off x="6816436" y="6121239"/>
            <a:ext cx="53017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Some slides are adopted from </a:t>
            </a:r>
            <a:r>
              <a:rPr lang="en-US" sz="1200" dirty="0" err="1"/>
              <a:t>Umass</a:t>
            </a:r>
            <a:r>
              <a:rPr lang="en-US" sz="1200" dirty="0"/>
              <a:t> CS585 and Percy Liang’s CRFM presentation.</a:t>
            </a:r>
          </a:p>
        </p:txBody>
      </p:sp>
    </p:spTree>
    <p:extLst>
      <p:ext uri="{BB962C8B-B14F-4D97-AF65-F5344CB8AC3E}">
        <p14:creationId xmlns:p14="http://schemas.microsoft.com/office/powerpoint/2010/main" val="413784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CB084-A94C-4A60-AAB2-0BF2B2EF7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autocorrect and autocomplete</a:t>
            </a:r>
          </a:p>
        </p:txBody>
      </p:sp>
      <p:pic>
        <p:nvPicPr>
          <p:cNvPr id="1026" name="Picture 2" descr="google search autocorrect autocomplete">
            <a:extLst>
              <a:ext uri="{FF2B5EF4-FFF2-40B4-BE49-F238E27FC236}">
                <a16:creationId xmlns:a16="http://schemas.microsoft.com/office/drawing/2014/main" id="{98508A74-982B-4B5C-B340-3021FD71215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890" y="1825625"/>
            <a:ext cx="547621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0602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389D3E0-BA02-41D3-B2AC-8FD6AA893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545C21-CDE2-46A1-A05D-1259C9FA8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966463" cy="55719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/>
              <a:t>Social media analysis</a:t>
            </a:r>
          </a:p>
        </p:txBody>
      </p:sp>
      <p:pic>
        <p:nvPicPr>
          <p:cNvPr id="7" name="Picture 2" descr="Image result for Hate speech twitter">
            <a:extLst>
              <a:ext uri="{FF2B5EF4-FFF2-40B4-BE49-F238E27FC236}">
                <a16:creationId xmlns:a16="http://schemas.microsoft.com/office/drawing/2014/main" id="{9B836F3D-0310-456A-AB54-9D4012870A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8" r="7874" b="1"/>
          <a:stretch/>
        </p:blipFill>
        <p:spPr bwMode="auto">
          <a:xfrm>
            <a:off x="5176911" y="720190"/>
            <a:ext cx="6833848" cy="558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255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hatbot nlp application">
            <a:extLst>
              <a:ext uri="{FF2B5EF4-FFF2-40B4-BE49-F238E27FC236}">
                <a16:creationId xmlns:a16="http://schemas.microsoft.com/office/drawing/2014/main" id="{5CB02018-6F44-46D2-9AF3-865CCAB0F2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79" b="33830"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Rectangle 13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74AA17-BB00-4566-AB91-EDAF328F9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Chatbots</a:t>
            </a:r>
          </a:p>
        </p:txBody>
      </p:sp>
    </p:spTree>
    <p:extLst>
      <p:ext uri="{BB962C8B-B14F-4D97-AF65-F5344CB8AC3E}">
        <p14:creationId xmlns:p14="http://schemas.microsoft.com/office/powerpoint/2010/main" val="242359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nlp applications hiring">
            <a:extLst>
              <a:ext uri="{FF2B5EF4-FFF2-40B4-BE49-F238E27FC236}">
                <a16:creationId xmlns:a16="http://schemas.microsoft.com/office/drawing/2014/main" id="{AD487DFA-080D-480A-A608-0F2E8BC15B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1CC960-1CCE-4C5F-B2D3-C4C4AFC4D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Hiring and recuiretment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760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70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54A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4DFFDD-6D59-46D8-843B-C05EC1303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Voice assistants</a:t>
            </a:r>
          </a:p>
        </p:txBody>
      </p:sp>
      <p:sp>
        <p:nvSpPr>
          <p:cNvPr id="4101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natural language processing applications voice assistants">
            <a:extLst>
              <a:ext uri="{FF2B5EF4-FFF2-40B4-BE49-F238E27FC236}">
                <a16:creationId xmlns:a16="http://schemas.microsoft.com/office/drawing/2014/main" id="{978C5124-1A5D-47D2-BF82-4F581784E19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1" b="16074"/>
          <a:stretch/>
        </p:blipFill>
        <p:spPr bwMode="auto">
          <a:xfrm>
            <a:off x="976251" y="942538"/>
            <a:ext cx="7163222" cy="4808332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656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1994C-F239-4ADC-99A3-015964F3C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Grammar Checkers</a:t>
            </a:r>
          </a:p>
        </p:txBody>
      </p:sp>
      <p:pic>
        <p:nvPicPr>
          <p:cNvPr id="5122" name="Picture 2" descr="grammer checker top nlp applications">
            <a:extLst>
              <a:ext uri="{FF2B5EF4-FFF2-40B4-BE49-F238E27FC236}">
                <a16:creationId xmlns:a16="http://schemas.microsoft.com/office/drawing/2014/main" id="{CAE00ABC-DF48-4A82-99C2-EB1CF1B16E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037" y="2820194"/>
            <a:ext cx="701992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04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35C47-5B81-4E68-BF18-269C3398B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Email classification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028646-D971-42EC-9230-473C0925D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07291"/>
            <a:ext cx="10515600" cy="1209540"/>
          </a:xfrm>
        </p:spPr>
      </p:pic>
    </p:spTree>
    <p:extLst>
      <p:ext uri="{BB962C8B-B14F-4D97-AF65-F5344CB8AC3E}">
        <p14:creationId xmlns:p14="http://schemas.microsoft.com/office/powerpoint/2010/main" val="2835066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F431AD-34CB-42DE-93F8-C5447DD91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879940"/>
            <a:ext cx="10905066" cy="5098119"/>
          </a:xfrm>
          <a:prstGeom prst="rect">
            <a:avLst/>
          </a:prstGeom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8409451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Image result for nlp connection with machine learning ai">
            <a:extLst>
              <a:ext uri="{FF2B5EF4-FFF2-40B4-BE49-F238E27FC236}">
                <a16:creationId xmlns:a16="http://schemas.microsoft.com/office/drawing/2014/main" id="{377B6AAD-1B88-432D-98F3-2F95FA777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7360" y="1199626"/>
            <a:ext cx="7245967" cy="45575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31686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0E0D6-6C42-42D6-932E-FE8EC5757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NLP conferences</a:t>
            </a:r>
            <a:endParaRPr lang="en-US" dirty="0"/>
          </a:p>
        </p:txBody>
      </p:sp>
      <p:pic>
        <p:nvPicPr>
          <p:cNvPr id="8194" name="Picture 2" descr="Image result for nlp papers conferences graph">
            <a:extLst>
              <a:ext uri="{FF2B5EF4-FFF2-40B4-BE49-F238E27FC236}">
                <a16:creationId xmlns:a16="http://schemas.microsoft.com/office/drawing/2014/main" id="{24290317-A39E-47B6-9544-C6929C2EC25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178" y="1565594"/>
            <a:ext cx="10318459" cy="513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050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42314-0F2C-2C41-AB52-793A3FDDD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Natural Language Processing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FD3F0-903D-5746-B6BE-8905962BB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comprehension and generation of </a:t>
            </a:r>
            <a:r>
              <a:rPr lang="en-US" b="1" dirty="0"/>
              <a:t>natural language</a:t>
            </a:r>
          </a:p>
        </p:txBody>
      </p:sp>
    </p:spTree>
    <p:extLst>
      <p:ext uri="{BB962C8B-B14F-4D97-AF65-F5344CB8AC3E}">
        <p14:creationId xmlns:p14="http://schemas.microsoft.com/office/powerpoint/2010/main" val="355300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7D3665-6D9A-6F42-959C-856EB1109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902" y="414068"/>
            <a:ext cx="8641925" cy="609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742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0461F-FE10-C545-B072-2D0722241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 Models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54FB97-EB53-1442-82F8-8DF6B43683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9477" y="2055813"/>
            <a:ext cx="10579051" cy="319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6601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D3AEC-FD53-EA44-8DDF-063AF91A6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3200" dirty="0"/>
              <a:t>Foundation Models</a:t>
            </a:r>
          </a:p>
          <a:p>
            <a:pPr lvl="1"/>
            <a:r>
              <a:rPr lang="en-US" sz="3200" dirty="0"/>
              <a:t>Emergence</a:t>
            </a:r>
          </a:p>
          <a:p>
            <a:pPr lvl="1"/>
            <a:r>
              <a:rPr lang="en-US" sz="3200" dirty="0"/>
              <a:t>Homogenization</a:t>
            </a:r>
          </a:p>
        </p:txBody>
      </p:sp>
      <p:pic>
        <p:nvPicPr>
          <p:cNvPr id="5" name="Picture 4" descr="White stones balanced in a stack">
            <a:extLst>
              <a:ext uri="{FF2B5EF4-FFF2-40B4-BE49-F238E27FC236}">
                <a16:creationId xmlns:a16="http://schemas.microsoft.com/office/drawing/2014/main" id="{31A1E4E6-F548-4F8D-97FB-E97B96C18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719" r="161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1612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15946-5E08-704D-BF77-84AB93CCF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Emergence (</a:t>
            </a:r>
            <a:r>
              <a:rPr lang="fa-IR" dirty="0"/>
              <a:t>ظهور</a:t>
            </a:r>
            <a:r>
              <a:rPr lang="en-US" dirty="0"/>
              <a:t>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B978A6-4DAE-4F4F-B8C4-716286CB17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2496" y="2396836"/>
            <a:ext cx="8367008" cy="3895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005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65628-29DC-F249-A097-380498C31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Homogenization (</a:t>
            </a:r>
            <a:r>
              <a:rPr lang="fa-IR" dirty="0" err="1"/>
              <a:t>یکسان‌سازی</a:t>
            </a:r>
            <a:r>
              <a:rPr lang="en-US" dirty="0"/>
              <a:t>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467435-2E48-B342-B8A1-9924015572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1626" y="2064364"/>
            <a:ext cx="10372174" cy="298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8358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7062-FABE-9047-9AA4-8B2EAEEFF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common way of using FMs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83C243-CF57-0F4E-B362-C3C0D8E4C9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4553" y="1918733"/>
            <a:ext cx="9902894" cy="432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0983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15927-3F2B-3941-9F9A-1C6BEB04C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3E995-A232-7B41-8B13-F034BE4AA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033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9C919-DAAA-6648-A9FD-14D1B096B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Brittleness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68495-3167-7E40-8D02-F617100FD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2424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Lack of commonsense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lack of internal consistency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329F2A-7004-0641-9CD8-ADA716499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2658" y="1690688"/>
            <a:ext cx="46355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4086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2A5BA-2C18-4346-8ECE-6B3271F12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AD23A-B429-C843-8DFE-FA60E073E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Generate offensive content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Generate untruthful content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enable disinformation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CEA018-EBEF-B54D-9E31-A9BF2B534C5B}"/>
              </a:ext>
            </a:extLst>
          </p:cNvPr>
          <p:cNvSpPr txBox="1"/>
          <p:nvPr/>
        </p:nvSpPr>
        <p:spPr>
          <a:xfrm>
            <a:off x="6469809" y="1553329"/>
            <a:ext cx="4176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Two Muslims walked into the lobby of the Family Research Council in Washington, D.C. They shot the security guard.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81492D-CE92-B148-A3A7-39325D2C26B9}"/>
              </a:ext>
            </a:extLst>
          </p:cNvPr>
          <p:cNvSpPr txBox="1"/>
          <p:nvPr/>
        </p:nvSpPr>
        <p:spPr>
          <a:xfrm>
            <a:off x="6469809" y="3262630"/>
            <a:ext cx="41766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Stanford University was founded in 1891. However, the university's roots date back to 1885 when the Association for the Relief of California Indian Widows and Orphans was founded.</a:t>
            </a:r>
            <a:endParaRPr lang="en-US" dirty="0"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B757DE-ED3A-7649-9090-9532DF711A4F}"/>
              </a:ext>
            </a:extLst>
          </p:cNvPr>
          <p:cNvSpPr txBox="1"/>
          <p:nvPr/>
        </p:nvSpPr>
        <p:spPr>
          <a:xfrm>
            <a:off x="6469809" y="5151004"/>
            <a:ext cx="43649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Climate change is the new communism - an ideology based on a false science that cannot be questioned. </a:t>
            </a:r>
          </a:p>
          <a:p>
            <a:endParaRPr lang="en-US" dirty="0"/>
          </a:p>
        </p:txBody>
      </p:sp>
      <p:pic>
        <p:nvPicPr>
          <p:cNvPr id="5121" name="Picture 1" descr="page5image1542823648">
            <a:extLst>
              <a:ext uri="{FF2B5EF4-FFF2-40B4-BE49-F238E27FC236}">
                <a16:creationId xmlns:a16="http://schemas.microsoft.com/office/drawing/2014/main" id="{4E808ED2-4031-FD41-9E60-3FA26E19C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594100" cy="96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page5image1542823648">
            <a:extLst>
              <a:ext uri="{FF2B5EF4-FFF2-40B4-BE49-F238E27FC236}">
                <a16:creationId xmlns:a16="http://schemas.microsoft.com/office/drawing/2014/main" id="{4F437A2E-1ADC-A748-A837-EE0FAB05B0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594100" cy="96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40769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B403DD-4A51-4843-AD81-B08C86797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37" y="258792"/>
            <a:ext cx="11245147" cy="629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80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2" name="Rectangle 70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382CE1-FC97-F44A-9031-BD9E0D9C5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/>
              <a:t>Natural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41B8D-4DF8-D249-94DD-52E790237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/>
          </a:bodyPr>
          <a:lstStyle/>
          <a:p>
            <a:r>
              <a:rPr lang="en-US" sz="2400" dirty="0"/>
              <a:t>languages that evolved naturally through human use </a:t>
            </a:r>
          </a:p>
          <a:p>
            <a:pPr lvl="1"/>
            <a:r>
              <a:rPr lang="en-US" dirty="0"/>
              <a:t>e.g., Spanish, English, Arabic, Hindi, etc. 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2050" name="Picture 2" descr="World Languages">
            <a:extLst>
              <a:ext uri="{FF2B5EF4-FFF2-40B4-BE49-F238E27FC236}">
                <a16:creationId xmlns:a16="http://schemas.microsoft.com/office/drawing/2014/main" id="{E9C10268-46A4-E14B-A4BC-3DD2D6BD59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21" r="847" b="-1"/>
          <a:stretch/>
        </p:blipFill>
        <p:spPr bwMode="auto">
          <a:xfrm>
            <a:off x="5183500" y="1904282"/>
            <a:ext cx="6170299" cy="422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84107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3E30F-8A0F-F14F-8039-797E6D225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in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F01C9-8AEF-2245-96D1-351E20D790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07182" cy="4351338"/>
          </a:xfrm>
        </p:spPr>
        <p:txBody>
          <a:bodyPr>
            <a:normAutofit/>
          </a:bodyPr>
          <a:lstStyle/>
          <a:p>
            <a:r>
              <a:rPr lang="en-US" sz="3200" dirty="0"/>
              <a:t>Deep learning: open</a:t>
            </a:r>
          </a:p>
          <a:p>
            <a:r>
              <a:rPr lang="en-US" sz="3200" dirty="0"/>
              <a:t>foundation models: more closed</a:t>
            </a:r>
          </a:p>
          <a:p>
            <a:r>
              <a:rPr lang="en-US" sz="3200" dirty="0"/>
              <a:t>requires immense resources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EB140B-A309-184F-8B24-336FAB323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6145" y="1214582"/>
            <a:ext cx="42926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7486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A9E99-71C9-844B-B38E-5CF37BBC4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B214D-397B-C249-A58A-19E536DEE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30782" cy="4351338"/>
          </a:xfrm>
        </p:spPr>
        <p:txBody>
          <a:bodyPr/>
          <a:lstStyle/>
          <a:p>
            <a:r>
              <a:rPr lang="en-US" dirty="0"/>
              <a:t>emergence: needs scale</a:t>
            </a:r>
          </a:p>
          <a:p>
            <a:endParaRPr lang="en-US" dirty="0"/>
          </a:p>
          <a:p>
            <a:r>
              <a:rPr lang="en-US" dirty="0"/>
              <a:t>study impact of data + architecture </a:t>
            </a:r>
            <a:r>
              <a:rPr lang="en-US" dirty="0">
                <a:sym typeface="Wingdings" pitchFamily="2" charset="2"/>
              </a:rPr>
              <a:t> need to train</a:t>
            </a:r>
          </a:p>
          <a:p>
            <a:endParaRPr lang="en-US" dirty="0">
              <a:sym typeface="Wingdings" pitchFamily="2" charset="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E101AE-9678-4F49-A150-BD3798593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32744"/>
            <a:ext cx="49022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7323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B95AB-10C5-BB48-8C59-6FA66B153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Lack of interpretability</a:t>
            </a:r>
          </a:p>
        </p:txBody>
      </p:sp>
      <p:pic>
        <p:nvPicPr>
          <p:cNvPr id="7170" name="Picture 2" descr="Can every machine learning model be expressed in a mathematical equation,  even for deep learning models which are sometimes said to be black boxes? -  Quora">
            <a:extLst>
              <a:ext uri="{FF2B5EF4-FFF2-40B4-BE49-F238E27FC236}">
                <a16:creationId xmlns:a16="http://schemas.microsoft.com/office/drawing/2014/main" id="{8DEA70FF-A7DC-E04F-BA54-222775BC1C4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8815" y="2535815"/>
            <a:ext cx="6574370" cy="2774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90105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1B51B-D183-6248-B6B1-0103F48EC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84AF2-E9D3-DF43-9B8A-E064705B5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 to foundation models, word representations</a:t>
            </a:r>
          </a:p>
          <a:p>
            <a:r>
              <a:rPr lang="en-US" dirty="0"/>
              <a:t>Usual applications of FMs</a:t>
            </a:r>
          </a:p>
          <a:p>
            <a:r>
              <a:rPr lang="en-US" dirty="0"/>
              <a:t>Different aspects related to FMs:</a:t>
            </a:r>
          </a:p>
          <a:p>
            <a:pPr lvl="1"/>
            <a:r>
              <a:rPr lang="en-US"/>
              <a:t>multi-linguality</a:t>
            </a:r>
            <a:endParaRPr lang="en-US" dirty="0"/>
          </a:p>
          <a:p>
            <a:pPr lvl="1"/>
            <a:r>
              <a:rPr lang="en-US" dirty="0"/>
              <a:t>adaptation</a:t>
            </a:r>
          </a:p>
          <a:p>
            <a:pPr lvl="1"/>
            <a:r>
              <a:rPr lang="en-US" dirty="0"/>
              <a:t>compression</a:t>
            </a:r>
          </a:p>
          <a:p>
            <a:pPr lvl="1"/>
            <a:r>
              <a:rPr lang="en-US" dirty="0"/>
              <a:t>probing, analysis</a:t>
            </a:r>
          </a:p>
          <a:p>
            <a:r>
              <a:rPr lang="en-US" dirty="0"/>
              <a:t>limitations of FMs:</a:t>
            </a:r>
          </a:p>
          <a:p>
            <a:pPr lvl="1"/>
            <a:r>
              <a:rPr lang="en-US" dirty="0"/>
              <a:t>out-of-domain distribution</a:t>
            </a:r>
          </a:p>
          <a:p>
            <a:pPr lvl="1"/>
            <a:r>
              <a:rPr lang="en-US" dirty="0"/>
              <a:t>learning meaning</a:t>
            </a:r>
          </a:p>
          <a:p>
            <a:pPr lvl="1"/>
            <a:r>
              <a:rPr lang="en-US" dirty="0"/>
              <a:t>fairness</a:t>
            </a:r>
          </a:p>
        </p:txBody>
      </p:sp>
    </p:spTree>
    <p:extLst>
      <p:ext uri="{BB962C8B-B14F-4D97-AF65-F5344CB8AC3E}">
        <p14:creationId xmlns:p14="http://schemas.microsoft.com/office/powerpoint/2010/main" val="39552978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74ED3-523E-494A-8930-EFDDE1163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D2D92-516A-4531-ADA8-41A0D7CE3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https://demo.allennlp.org/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5016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494B7-14A7-5943-BD24-9C9CEE2F4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02282-4FEC-864E-B24D-FDAD7046D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https://gpt3demo.com/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3705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78344-8FA8-274E-8814-0917AE265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160C3-CBA5-5C41-90E7-98303F6D2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Chief TA: Ali Ebrahimi</a:t>
            </a:r>
          </a:p>
          <a:p>
            <a:r>
              <a:rPr lang="en-US" dirty="0"/>
              <a:t>TA team:</a:t>
            </a:r>
          </a:p>
          <a:p>
            <a:pPr lvl="1"/>
            <a:r>
              <a:rPr lang="en-US" dirty="0"/>
              <a:t>Zeinab </a:t>
            </a:r>
            <a:r>
              <a:rPr lang="en-US" dirty="0" err="1"/>
              <a:t>Borhanifard</a:t>
            </a:r>
            <a:endParaRPr lang="en-US" dirty="0"/>
          </a:p>
          <a:p>
            <a:pPr lvl="1"/>
            <a:r>
              <a:rPr lang="en-US" dirty="0"/>
              <a:t>Hossein </a:t>
            </a:r>
            <a:r>
              <a:rPr lang="en-US" dirty="0" err="1"/>
              <a:t>Basafa</a:t>
            </a:r>
            <a:endParaRPr lang="en-US" dirty="0"/>
          </a:p>
          <a:p>
            <a:pPr lvl="1"/>
            <a:r>
              <a:rPr lang="en-US" dirty="0"/>
              <a:t>Romina Oji</a:t>
            </a:r>
          </a:p>
          <a:p>
            <a:pPr lvl="1"/>
            <a:r>
              <a:rPr lang="en-US" dirty="0"/>
              <a:t>Behzad </a:t>
            </a:r>
            <a:r>
              <a:rPr lang="en-US" dirty="0" err="1"/>
              <a:t>Shayegh</a:t>
            </a:r>
            <a:endParaRPr lang="en-US" dirty="0"/>
          </a:p>
          <a:p>
            <a:pPr lvl="1"/>
            <a:r>
              <a:rPr lang="en-US" dirty="0" err="1"/>
              <a:t>Melika</a:t>
            </a:r>
            <a:r>
              <a:rPr lang="en-US" dirty="0"/>
              <a:t> </a:t>
            </a:r>
            <a:r>
              <a:rPr lang="en-US" dirty="0" err="1"/>
              <a:t>Golestani</a:t>
            </a:r>
            <a:endParaRPr lang="en-US" dirty="0"/>
          </a:p>
          <a:p>
            <a:pPr lvl="1"/>
            <a:r>
              <a:rPr lang="en-US" dirty="0"/>
              <a:t>Mohammad </a:t>
            </a:r>
            <a:r>
              <a:rPr lang="en-US" dirty="0" err="1"/>
              <a:t>Ghoroobi</a:t>
            </a:r>
            <a:endParaRPr lang="fa-IR" dirty="0"/>
          </a:p>
          <a:p>
            <a:pPr lvl="1"/>
            <a:r>
              <a:rPr lang="en-US" dirty="0" err="1"/>
              <a:t>Farzaneh</a:t>
            </a:r>
            <a:r>
              <a:rPr lang="en-US" dirty="0"/>
              <a:t> </a:t>
            </a:r>
            <a:r>
              <a:rPr lang="en-US" dirty="0" err="1"/>
              <a:t>Hatami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248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3068E-A9EC-534A-B8F0-859092C32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(subject to change)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78C99-68AE-414A-8877-5B0F4D2468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Midterm (20%)</a:t>
            </a:r>
          </a:p>
          <a:p>
            <a:r>
              <a:rPr lang="en-US" dirty="0"/>
              <a:t>Final (20%)</a:t>
            </a:r>
          </a:p>
          <a:p>
            <a:r>
              <a:rPr lang="en-US" dirty="0"/>
              <a:t>Computer assignments (CAs) (30%)</a:t>
            </a:r>
          </a:p>
          <a:p>
            <a:r>
              <a:rPr lang="en-US" dirty="0"/>
              <a:t>Final project (30%) + Bonus (10%)</a:t>
            </a:r>
          </a:p>
        </p:txBody>
      </p:sp>
    </p:spTree>
    <p:extLst>
      <p:ext uri="{BB962C8B-B14F-4D97-AF65-F5344CB8AC3E}">
        <p14:creationId xmlns:p14="http://schemas.microsoft.com/office/powerpoint/2010/main" val="610951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5F098-BD2F-6342-9851-44E18159C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D4839-BE4B-FC4A-BEAA-8B13D526C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Comfort with programming, algorithmic thinking </a:t>
            </a:r>
          </a:p>
          <a:p>
            <a:pPr lvl="1"/>
            <a:r>
              <a:rPr lang="en-US" dirty="0"/>
              <a:t>Python is used in our course</a:t>
            </a:r>
          </a:p>
          <a:p>
            <a:r>
              <a:rPr lang="en-US" dirty="0"/>
              <a:t>Comfort with machine learning especially supervised learning</a:t>
            </a:r>
          </a:p>
          <a:p>
            <a:r>
              <a:rPr lang="en-US" dirty="0"/>
              <a:t>Comfort with probability and math notations</a:t>
            </a:r>
          </a:p>
          <a:p>
            <a:r>
              <a:rPr lang="en-US" dirty="0"/>
              <a:t>Willingness to learn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073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E35B2-798E-5D4F-867E-1A025F853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603F8-E949-9546-AD49-7B10C3CEE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a topic </a:t>
            </a:r>
          </a:p>
          <a:p>
            <a:r>
              <a:rPr lang="en-US" dirty="0"/>
              <a:t>Project proposal</a:t>
            </a:r>
          </a:p>
          <a:p>
            <a:r>
              <a:rPr lang="en-US" dirty="0"/>
              <a:t>Building teams</a:t>
            </a:r>
          </a:p>
          <a:p>
            <a:r>
              <a:rPr lang="en-US" dirty="0"/>
              <a:t>Progress report (initial phases of the paper)</a:t>
            </a:r>
          </a:p>
          <a:p>
            <a:r>
              <a:rPr lang="en-US" dirty="0"/>
              <a:t>Final report/paper/presentation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854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language family tree - in pictures | Education | The Guardian">
            <a:extLst>
              <a:ext uri="{FF2B5EF4-FFF2-40B4-BE49-F238E27FC236}">
                <a16:creationId xmlns:a16="http://schemas.microsoft.com/office/drawing/2014/main" id="{C9BF7773-3208-6141-9D2A-C66341088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"/>
            <a:ext cx="12192000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07008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18E97-681E-7649-8F7A-E24A63560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0887C-FC5B-8946-88EB-5CC43B72C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Survey</a:t>
            </a:r>
          </a:p>
          <a:p>
            <a:pPr lvl="1"/>
            <a:r>
              <a:rPr lang="en-US" dirty="0"/>
              <a:t>reviewing a *narrow* topic, e.g., probing multi-lingual FMs</a:t>
            </a:r>
          </a:p>
          <a:p>
            <a:r>
              <a:rPr lang="en-US" dirty="0"/>
              <a:t>Application</a:t>
            </a:r>
          </a:p>
          <a:p>
            <a:pPr lvl="1"/>
            <a:r>
              <a:rPr lang="en-US" dirty="0"/>
              <a:t>a new model or scenario of using FMs in a task.</a:t>
            </a:r>
          </a:p>
          <a:p>
            <a:pPr lvl="1"/>
            <a:r>
              <a:rPr lang="en-US" dirty="0"/>
              <a:t>The task could be in different fields, e.g., IR, vision, psychology, sociology, politics</a:t>
            </a:r>
          </a:p>
          <a:p>
            <a:r>
              <a:rPr lang="en-US" dirty="0"/>
              <a:t>Analysis</a:t>
            </a:r>
          </a:p>
          <a:p>
            <a:pPr lvl="1"/>
            <a:r>
              <a:rPr lang="en-US" dirty="0"/>
              <a:t>Finding an unknown issue with FMs, or analyzing the output/representations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232841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E91EA-AC64-D247-8DAB-EE1318B28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CD93C-5922-A74E-8C90-4688FBDD1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Elearn</a:t>
            </a:r>
            <a:r>
              <a:rPr lang="en-US" dirty="0"/>
              <a:t> for announcements, materials, online classes</a:t>
            </a:r>
          </a:p>
          <a:p>
            <a:r>
              <a:rPr lang="en-US" dirty="0"/>
              <a:t>MS Teams for discussions/chats</a:t>
            </a:r>
          </a:p>
          <a:p>
            <a:r>
              <a:rPr lang="en-US" dirty="0"/>
              <a:t>Telegram for public</a:t>
            </a:r>
          </a:p>
        </p:txBody>
      </p:sp>
    </p:spTree>
    <p:extLst>
      <p:ext uri="{BB962C8B-B14F-4D97-AF65-F5344CB8AC3E}">
        <p14:creationId xmlns:p14="http://schemas.microsoft.com/office/powerpoint/2010/main" val="2532418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3CA52-553D-5F41-93D4-5F72DE9F8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7ECE3-2046-9644-98B1-047D52B14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supervised learning</a:t>
            </a:r>
            <a:r>
              <a:rPr lang="en-US" sz="3600" dirty="0"/>
              <a:t>: </a:t>
            </a:r>
            <a:r>
              <a:rPr lang="en-US" sz="3600" i="1" dirty="0"/>
              <a:t>map text to </a:t>
            </a:r>
            <a:r>
              <a:rPr lang="en-US" sz="3600" b="1" dirty="0"/>
              <a:t>X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unsupervised learning</a:t>
            </a:r>
            <a:r>
              <a:rPr lang="en-US" sz="3600" dirty="0"/>
              <a:t>: </a:t>
            </a:r>
            <a:r>
              <a:rPr lang="en-US" sz="3600" i="1" dirty="0"/>
              <a:t>learn </a:t>
            </a:r>
            <a:r>
              <a:rPr lang="en-US" sz="3600" b="1" dirty="0"/>
              <a:t>X </a:t>
            </a:r>
            <a:r>
              <a:rPr lang="en-US" sz="3600" i="1" dirty="0"/>
              <a:t>from text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generate</a:t>
            </a:r>
            <a:r>
              <a:rPr lang="en-US" sz="3600" dirty="0"/>
              <a:t> </a:t>
            </a:r>
            <a:r>
              <a:rPr lang="en-US" sz="3600" i="1" dirty="0"/>
              <a:t>text from </a:t>
            </a:r>
            <a:r>
              <a:rPr lang="en-US" sz="3600" b="1" dirty="0"/>
              <a:t>X 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20546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DD29F-96FC-C24B-81EC-103313CB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4AA1B-E38D-0148-A2A5-C100E4400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Math! Algorithms! </a:t>
            </a:r>
          </a:p>
          <a:p>
            <a:r>
              <a:rPr lang="en-US" dirty="0"/>
              <a:t>Data! </a:t>
            </a:r>
          </a:p>
          <a:p>
            <a:r>
              <a:rPr lang="en-US" dirty="0"/>
              <a:t>Code! </a:t>
            </a:r>
          </a:p>
          <a:p>
            <a:pPr lvl="1"/>
            <a:r>
              <a:rPr lang="en-US" dirty="0"/>
              <a:t>Skill: translating from math to code</a:t>
            </a:r>
          </a:p>
          <a:p>
            <a:pPr lvl="1"/>
            <a:r>
              <a:rPr lang="en-US" dirty="0"/>
              <a:t>Skill: debugging math/linguistic/algorithm code  </a:t>
            </a:r>
          </a:p>
          <a:p>
            <a:r>
              <a:rPr lang="en-US" dirty="0"/>
              <a:t>A little bit of linguistics goes a long way </a:t>
            </a:r>
          </a:p>
        </p:txBody>
      </p:sp>
    </p:spTree>
    <p:extLst>
      <p:ext uri="{BB962C8B-B14F-4D97-AF65-F5344CB8AC3E}">
        <p14:creationId xmlns:p14="http://schemas.microsoft.com/office/powerpoint/2010/main" val="4252240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C552F-6704-8649-BEE5-646F8FC36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NLP Applications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BF235F-AA27-DC4C-8FAD-D1C576777F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013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EECF2-9D92-45BA-92DB-B9A7DA136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AE1D2-66DE-4776-B6D6-2CD5AAAA5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FD56E98E-F61A-448D-BE82-E9A7D0543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813" y="2206305"/>
            <a:ext cx="10084650" cy="259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101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4ECF6-ADBF-480D-A8FA-C47DF2169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QA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528C44-5189-4A06-BE6A-2C9BE78D5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038" y="1389081"/>
            <a:ext cx="6275690" cy="496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19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530</Words>
  <Application>Microsoft Macintosh PowerPoint</Application>
  <PresentationFormat>Widescreen</PresentationFormat>
  <Paragraphs>124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Arial</vt:lpstr>
      <vt:lpstr>Calibri</vt:lpstr>
      <vt:lpstr>Calibri Light</vt:lpstr>
      <vt:lpstr>Office Theme</vt:lpstr>
      <vt:lpstr>Foundation Models in Natural Language Processing</vt:lpstr>
      <vt:lpstr>Natural Language Processing</vt:lpstr>
      <vt:lpstr>Natural language</vt:lpstr>
      <vt:lpstr>PowerPoint Presentation</vt:lpstr>
      <vt:lpstr>Natural Language Processing</vt:lpstr>
      <vt:lpstr>How?</vt:lpstr>
      <vt:lpstr>Some NLP Applications</vt:lpstr>
      <vt:lpstr>Machine translation</vt:lpstr>
      <vt:lpstr>Search QA</vt:lpstr>
      <vt:lpstr>Search autocorrect and autocomplete</vt:lpstr>
      <vt:lpstr>Social media analysis</vt:lpstr>
      <vt:lpstr>Chatbots</vt:lpstr>
      <vt:lpstr>Hiring and recuiretment</vt:lpstr>
      <vt:lpstr>Voice assistants</vt:lpstr>
      <vt:lpstr>Grammar Checkers</vt:lpstr>
      <vt:lpstr>Email classification</vt:lpstr>
      <vt:lpstr>PowerPoint Presentation</vt:lpstr>
      <vt:lpstr>PowerPoint Presentation</vt:lpstr>
      <vt:lpstr>NLP conferences</vt:lpstr>
      <vt:lpstr>PowerPoint Presentation</vt:lpstr>
      <vt:lpstr>Foundation Models</vt:lpstr>
      <vt:lpstr>PowerPoint Presentation</vt:lpstr>
      <vt:lpstr>Emergence (ظهور)</vt:lpstr>
      <vt:lpstr>Homogenization (یکسان‌سازی)</vt:lpstr>
      <vt:lpstr>Most common way of using FMs</vt:lpstr>
      <vt:lpstr>PowerPoint Presentation</vt:lpstr>
      <vt:lpstr>Brittleness </vt:lpstr>
      <vt:lpstr>Harms</vt:lpstr>
      <vt:lpstr>PowerPoint Presentation</vt:lpstr>
      <vt:lpstr>Loss in accessibility</vt:lpstr>
      <vt:lpstr>Need for accessibility</vt:lpstr>
      <vt:lpstr>Lack of interpretability</vt:lpstr>
      <vt:lpstr>Overview of the course</vt:lpstr>
      <vt:lpstr>Demos</vt:lpstr>
      <vt:lpstr>Demos</vt:lpstr>
      <vt:lpstr>TAs</vt:lpstr>
      <vt:lpstr>Grading (subject to change)</vt:lpstr>
      <vt:lpstr>Prerequisites </vt:lpstr>
      <vt:lpstr>Final project</vt:lpstr>
      <vt:lpstr>Project types</vt:lpstr>
      <vt:lpstr>Class materials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Foundation Models in Natural Language Processing</dc:title>
  <dc:creator>Yadollah Yaghoobzadeh</dc:creator>
  <cp:lastModifiedBy>Yadollah Yaghoobzadeh</cp:lastModifiedBy>
  <cp:revision>27</cp:revision>
  <dcterms:created xsi:type="dcterms:W3CDTF">2021-09-22T08:38:12Z</dcterms:created>
  <dcterms:modified xsi:type="dcterms:W3CDTF">2021-09-29T13:50:38Z</dcterms:modified>
</cp:coreProperties>
</file>

<file path=docProps/thumbnail.jpeg>
</file>